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0"/>
  </p:notesMasterIdLst>
  <p:handoutMasterIdLst>
    <p:handoutMasterId r:id="rId11"/>
  </p:handoutMasterIdLst>
  <p:sldIdLst>
    <p:sldId id="547" r:id="rId2"/>
    <p:sldId id="550" r:id="rId3"/>
    <p:sldId id="558" r:id="rId4"/>
    <p:sldId id="668" r:id="rId5"/>
    <p:sldId id="562" r:id="rId6"/>
    <p:sldId id="554" r:id="rId7"/>
    <p:sldId id="552" r:id="rId8"/>
    <p:sldId id="553" r:id="rId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2020-10-02</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10/2/2020</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a:t>
            </a:r>
            <a:r>
              <a:rPr lang="en-US" sz="1100" b="0" kern="0" dirty="0" smtClean="0">
                <a:solidFill>
                  <a:srgbClr val="FFFFFF"/>
                </a:solidFill>
                <a:latin typeface="Georgia" panose="02040502050405020303" pitchFamily="18" charset="0"/>
                <a:ea typeface="ＭＳ Ｐゴシック" charset="-128"/>
                <a:cs typeface="Arial" pitchFamily="34" charset="0"/>
              </a:rPr>
              <a:t>. Hiren Patel, Ph.D</a:t>
            </a:r>
            <a:r>
              <a:rPr lang="en-US" sz="1100" b="0" kern="0" dirty="0" smtClean="0">
                <a:solidFill>
                  <a:srgbClr val="FFFFFF"/>
                </a:solidFill>
                <a:latin typeface="Georgia" panose="02040502050405020303" pitchFamily="18" charset="0"/>
                <a:ea typeface="ＭＳ Ｐゴシック" charset="-128"/>
                <a:cs typeface="Arial" pitchFamily="34" charset="0"/>
              </a:rPr>
              <a:t>., </a:t>
            </a:r>
            <a:r>
              <a:rPr lang="en-US" sz="1100" b="0" kern="0" dirty="0" err="1" smtClean="0">
                <a:solidFill>
                  <a:srgbClr val="FFFFFF"/>
                </a:solidFill>
                <a:latin typeface="Georgia" panose="02040502050405020303" pitchFamily="18" charset="0"/>
                <a:ea typeface="ＭＳ Ｐゴシック" charset="-128"/>
                <a:cs typeface="Arial" pitchFamily="34" charset="0"/>
              </a:rPr>
              <a:t>P.Eng</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a:t>
            </a:r>
            <a:r>
              <a:rPr lang="en-US" sz="1100" b="0" kern="0" baseline="0" dirty="0" smtClean="0">
                <a:solidFill>
                  <a:srgbClr val="FFFFFF"/>
                </a:solidFill>
                <a:latin typeface="Georgia" panose="02040502050405020303" pitchFamily="18" charset="0"/>
                <a:ea typeface="ＭＳ Ｐゴシック" charset="-128"/>
                <a:cs typeface="Arial" pitchFamily="34" charset="0"/>
              </a:rPr>
              <a:t> </a:t>
            </a:r>
            <a:r>
              <a:rPr lang="en-US" sz="1100" b="0" kern="0" baseline="0" dirty="0" err="1" smtClean="0">
                <a:solidFill>
                  <a:srgbClr val="FFFFFF"/>
                </a:solidFill>
                <a:latin typeface="Georgia" panose="02040502050405020303" pitchFamily="18" charset="0"/>
                <a:ea typeface="ＭＳ Ｐゴシック" charset="-128"/>
                <a:cs typeface="Arial" pitchFamily="34" charset="0"/>
              </a:rPr>
              <a:t>Dietl</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Problems with pointers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Problems with pointers</a:t>
            </a:r>
            <a:endParaRPr lang="en-CA"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advTm="16306"/>
    </mc:Choice>
    <mc:Fallback>
      <p:transition spd="slow" advTm="163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Introduce some of the problems with </a:t>
            </a:r>
            <a:r>
              <a:rPr lang="en-CA" dirty="0" smtClean="0"/>
              <a:t>pointers</a:t>
            </a:r>
          </a:p>
          <a:p>
            <a:pPr lvl="1"/>
            <a:r>
              <a:rPr lang="en-US" dirty="0" smtClean="0"/>
              <a:t>Discuss the three next sub-topics</a:t>
            </a:r>
            <a:endParaRPr lang="en-CA" dirty="0" smtClean="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advTm="8275"/>
    </mc:Choice>
    <mc:Fallback>
      <p:transition spd="slow" advTm="8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Problems with pointers</a:t>
            </a:r>
            <a:endParaRPr lang="en-CA" dirty="0"/>
          </a:p>
        </p:txBody>
      </p:sp>
      <p:sp>
        <p:nvSpPr>
          <p:cNvPr id="3" name="Content Placeholder 2"/>
          <p:cNvSpPr>
            <a:spLocks noGrp="1"/>
          </p:cNvSpPr>
          <p:nvPr>
            <p:ph idx="1"/>
          </p:nvPr>
        </p:nvSpPr>
        <p:spPr/>
        <p:txBody>
          <a:bodyPr/>
          <a:lstStyle/>
          <a:p>
            <a:r>
              <a:rPr lang="en-CA" dirty="0" smtClean="0"/>
              <a:t>The operating system </a:t>
            </a:r>
            <a:r>
              <a:rPr lang="en-CA" dirty="0" smtClean="0"/>
              <a:t>allocates </a:t>
            </a:r>
            <a:r>
              <a:rPr lang="en-CA" dirty="0" smtClean="0"/>
              <a:t>memory to executing programs</a:t>
            </a:r>
          </a:p>
          <a:p>
            <a:r>
              <a:rPr lang="en-CA" dirty="0" smtClean="0"/>
              <a:t>Dynamically allocated memory relies </a:t>
            </a:r>
            <a:r>
              <a:rPr lang="en-CA" dirty="0" smtClean="0"/>
              <a:t>on storing </a:t>
            </a:r>
            <a:r>
              <a:rPr lang="en-CA" dirty="0" smtClean="0"/>
              <a:t>addresses</a:t>
            </a:r>
          </a:p>
          <a:p>
            <a:pPr lvl="1"/>
            <a:r>
              <a:rPr lang="en-CA" dirty="0" smtClean="0"/>
              <a:t>It is very possible to either</a:t>
            </a:r>
          </a:p>
          <a:p>
            <a:pPr lvl="2"/>
            <a:r>
              <a:rPr lang="en-CA" dirty="0" smtClean="0"/>
              <a:t>Have a pointer that for some reason has an invalid address</a:t>
            </a:r>
          </a:p>
          <a:p>
            <a:pPr lvl="2"/>
            <a:r>
              <a:rPr lang="en-CA" dirty="0" smtClean="0"/>
              <a:t>Loose track of addresses that have been allocated due to local variables storing those addresses going out of scope</a:t>
            </a: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mc:Choice xmlns:p14="http://schemas.microsoft.com/office/powerpoint/2010/main" Requires="p14">
      <p:transition spd="slow" p14:dur="2000" advTm="36237"/>
    </mc:Choice>
    <mc:Fallback>
      <p:transition spd="slow" advTm="36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Problems with pointers</a:t>
            </a:r>
          </a:p>
        </p:txBody>
      </p:sp>
      <p:sp>
        <p:nvSpPr>
          <p:cNvPr id="3" name="Content Placeholder 2"/>
          <p:cNvSpPr>
            <a:spLocks noGrp="1"/>
          </p:cNvSpPr>
          <p:nvPr>
            <p:ph idx="1"/>
          </p:nvPr>
        </p:nvSpPr>
        <p:spPr/>
        <p:txBody>
          <a:bodyPr/>
          <a:lstStyle/>
          <a:p>
            <a:r>
              <a:rPr lang="en-CA" dirty="0" smtClean="0"/>
              <a:t>We will look at three different situations:</a:t>
            </a:r>
          </a:p>
          <a:p>
            <a:pPr marL="857250" lvl="1" indent="-457200">
              <a:buFont typeface="+mj-lt"/>
              <a:buAutoNum type="arabicPeriod"/>
            </a:pPr>
            <a:r>
              <a:rPr lang="en-CA" dirty="0" smtClean="0"/>
              <a:t>Pointers that are not initialized properly</a:t>
            </a:r>
          </a:p>
          <a:p>
            <a:pPr marL="1543050" lvl="3" indent="-285750"/>
            <a:r>
              <a:rPr lang="en-CA" i="1" dirty="0" smtClean="0"/>
              <a:t>wild pointers</a:t>
            </a:r>
            <a:endParaRPr lang="en-CA" dirty="0" smtClean="0"/>
          </a:p>
          <a:p>
            <a:pPr marL="857250" lvl="1" indent="-457200">
              <a:buFont typeface="+mj-lt"/>
              <a:buAutoNum type="arabicPeriod"/>
            </a:pPr>
            <a:r>
              <a:rPr lang="en-CA" dirty="0" smtClean="0"/>
              <a:t>Pointers that store the address of memory no longer allocated</a:t>
            </a:r>
          </a:p>
          <a:p>
            <a:pPr marL="1543050" lvl="3" indent="-285750"/>
            <a:r>
              <a:rPr lang="en-CA" i="1" dirty="0" smtClean="0"/>
              <a:t>dangling </a:t>
            </a:r>
            <a:r>
              <a:rPr lang="en-CA" i="1" dirty="0"/>
              <a:t>pointers</a:t>
            </a:r>
            <a:endParaRPr lang="en-CA" dirty="0"/>
          </a:p>
          <a:p>
            <a:pPr marL="857250" lvl="1" indent="-457200">
              <a:buFont typeface="+mj-lt"/>
              <a:buAutoNum type="arabicPeriod"/>
            </a:pPr>
            <a:r>
              <a:rPr lang="en-CA" dirty="0" smtClean="0"/>
              <a:t>Losing the address of memory allocated to your program</a:t>
            </a:r>
            <a:endParaRPr lang="en-CA" dirty="0"/>
          </a:p>
          <a:p>
            <a:pPr marL="1543050" lvl="3" indent="-285750"/>
            <a:r>
              <a:rPr lang="en-CA" i="1" dirty="0" smtClean="0">
                <a:solidFill>
                  <a:prstClr val="black"/>
                </a:solidFill>
              </a:rPr>
              <a:t>memory leaks</a:t>
            </a:r>
          </a:p>
          <a:p>
            <a:pPr marL="1543050" lvl="3" indent="-285750"/>
            <a:endParaRPr lang="en-CA" i="1" dirty="0">
              <a:solidFill>
                <a:prstClr val="black"/>
              </a:solidFill>
            </a:endParaRPr>
          </a:p>
          <a:p>
            <a:pPr marL="1543050" lvl="3" indent="-285750"/>
            <a:endParaRPr lang="en-CA" i="1" dirty="0" smtClean="0">
              <a:solidFill>
                <a:prstClr val="black"/>
              </a:solidFill>
            </a:endParaRPr>
          </a:p>
          <a:p>
            <a:pPr marL="285750"/>
            <a:r>
              <a:rPr lang="en-CA" dirty="0" smtClean="0">
                <a:solidFill>
                  <a:prstClr val="black"/>
                </a:solidFill>
              </a:rPr>
              <a:t>These issues will, no doubt, continue to be a source of frustration in this course, in future courses, and throughout your professional career</a:t>
            </a:r>
            <a:endParaRPr lang="en-CA" dirty="0">
              <a:solidFill>
                <a:prstClr val="black"/>
              </a:solidFill>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065497783"/>
      </p:ext>
    </p:extLst>
  </p:cSld>
  <p:clrMapOvr>
    <a:masterClrMapping/>
  </p:clrMapOvr>
  <mc:AlternateContent xmlns:mc="http://schemas.openxmlformats.org/markup-compatibility/2006">
    <mc:Choice xmlns:p14="http://schemas.microsoft.com/office/powerpoint/2010/main" Requires="p14">
      <p:transition spd="slow" p14:dur="2000" advTm="52588"/>
    </mc:Choice>
    <mc:Fallback>
      <p:transition spd="slow" advTm="52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there are issues with pointers</a:t>
            </a:r>
            <a:endParaRPr lang="en-CA" dirty="0"/>
          </a:p>
          <a:p>
            <a:pPr lvl="2"/>
            <a:r>
              <a:rPr lang="en-CA" dirty="0" smtClean="0"/>
              <a:t>We will look at these issues in each of the next </a:t>
            </a:r>
            <a:r>
              <a:rPr lang="en-CA" smtClean="0"/>
              <a:t>three lessons</a:t>
            </a:r>
            <a:endParaRPr lang="en-CA"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advTm="29316"/>
    </mc:Choice>
    <mc:Fallback>
      <p:transition spd="slow" advTm="29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600200"/>
            <a:ext cx="8579296" cy="4525963"/>
          </a:xfrm>
        </p:spPr>
        <p:txBody>
          <a:bodyPr>
            <a:normAutofit/>
          </a:bodyPr>
          <a:lstStyle/>
          <a:p>
            <a:pPr marL="0" indent="0">
              <a:buNone/>
            </a:pPr>
            <a:r>
              <a:rPr lang="en-CA" sz="1800" dirty="0"/>
              <a:t>[1]	</a:t>
            </a:r>
            <a:r>
              <a:rPr lang="en-CA" sz="1800" dirty="0"/>
              <a:t>https://en.wikipedia.org/wiki/Pointer_(computer_programming</a:t>
            </a:r>
            <a:r>
              <a:rPr lang="en-CA" sz="1800" dirty="0" smtClean="0"/>
              <a:t>)</a:t>
            </a:r>
          </a:p>
          <a:p>
            <a:pPr marL="0" indent="0">
              <a:buNone/>
            </a:pPr>
            <a:r>
              <a:rPr lang="en-US" sz="1800" dirty="0"/>
              <a:t>[2]	https://</a:t>
            </a:r>
            <a:r>
              <a:rPr lang="en-US" sz="1800" dirty="0" smtClean="0"/>
              <a:t>en.wikipedia.org/wiki/Dangling_pointer</a:t>
            </a:r>
          </a:p>
          <a:p>
            <a:pPr marL="0" indent="0">
              <a:buNone/>
            </a:pPr>
            <a:r>
              <a:rPr lang="en-US" sz="1800" dirty="0"/>
              <a:t>[3]	https://en.wikipedia.org/wiki/Memory_leak</a:t>
            </a:r>
            <a:endParaRPr lang="en-CA" sz="18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advTm="2173"/>
    </mc:Choice>
    <mc:Fallback>
      <p:transition spd="slow" advTm="2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advTm="1628"/>
    </mc:Choice>
    <mc:Fallback>
      <p:transition spd="slow" advTm="1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advTm="3255"/>
    </mc:Choice>
    <mc:Fallback>
      <p:transition spd="slow" advTm="32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1|7.9|2.7|5.4"/>
</p:tagLst>
</file>

<file path=ppt/tags/tag2.xml><?xml version="1.0" encoding="utf-8"?>
<p:tagLst xmlns:a="http://schemas.openxmlformats.org/drawingml/2006/main" xmlns:r="http://schemas.openxmlformats.org/officeDocument/2006/relationships" xmlns:p="http://schemas.openxmlformats.org/presentationml/2006/main">
  <p:tag name="TIMING" val="|6.8|7.8|9.5|8.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75790</TotalTime>
  <Words>351</Words>
  <Application>Microsoft Office PowerPoint</Application>
  <PresentationFormat>On-screen Show (4:3)</PresentationFormat>
  <Paragraphs>38</Paragraphs>
  <Slides>8</Slides>
  <Notes>0</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 Design</vt:lpstr>
      <vt:lpstr>Problems with pointers</vt:lpstr>
      <vt:lpstr>Outline</vt:lpstr>
      <vt:lpstr>Problems with pointers</vt:lpstr>
      <vt:lpstr>Problems with pointers</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1309</cp:revision>
  <dcterms:created xsi:type="dcterms:W3CDTF">2009-09-11T23:00:44Z</dcterms:created>
  <dcterms:modified xsi:type="dcterms:W3CDTF">2020-10-02T14:15:02Z</dcterms:modified>
</cp:coreProperties>
</file>